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9"/>
  </p:notesMasterIdLst>
  <p:sldIdLst>
    <p:sldId id="305" r:id="rId2"/>
    <p:sldId id="2147472985" r:id="rId3"/>
    <p:sldId id="2147472986" r:id="rId4"/>
    <p:sldId id="2147472987" r:id="rId5"/>
    <p:sldId id="2147472988" r:id="rId6"/>
    <p:sldId id="2147472989" r:id="rId7"/>
    <p:sldId id="3098" r:id="rId8"/>
  </p:sldIdLst>
  <p:sldSz cx="18288000" cy="10287000"/>
  <p:notesSz cx="6858000" cy="9144000"/>
  <p:embeddedFontLst>
    <p:embeddedFont>
      <p:font typeface="Century Gothic" panose="020B0502020202020204" pitchFamily="34" charset="0"/>
      <p:regular r:id="rId10"/>
      <p:bold r:id="rId11"/>
      <p:italic r:id="rId12"/>
      <p:boldItalic r:id="rId13"/>
    </p:embeddedFont>
    <p:embeddedFont>
      <p:font typeface="Montserrat" panose="00000500000000000000" pitchFamily="2" charset="-52"/>
      <p:regular r:id="rId14"/>
      <p:bold r:id="rId15"/>
      <p:italic r:id="rId16"/>
      <p:boldItalic r:id="rId17"/>
    </p:embeddedFont>
    <p:embeddedFont>
      <p:font typeface="Montserrat Black" panose="00000A00000000000000" pitchFamily="2" charset="-52"/>
      <p:bold r:id="rId18"/>
      <p:boldItalic r:id="rId19"/>
    </p:embeddedFont>
    <p:embeddedFont>
      <p:font typeface="Montserrat ExtraBold" panose="00000900000000000000" pitchFamily="2" charset="-52"/>
      <p:bold r:id="rId20"/>
      <p:boldItalic r:id="rId21"/>
    </p:embeddedFont>
    <p:embeddedFont>
      <p:font typeface="Montserrat Medium" panose="00000600000000000000" pitchFamily="2" charset="-52"/>
      <p:regular r:id="rId22"/>
      <p:italic r:id="rId23"/>
    </p:embeddedFont>
    <p:embeddedFont>
      <p:font typeface="Montserrat SemiBold" panose="00000700000000000000" pitchFamily="2" charset="-52"/>
      <p:bold r:id="rId24"/>
      <p:boldItalic r:id="rId25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CB41974-C70A-42BD-9166-58D105CAE615}">
          <p14:sldIdLst>
            <p14:sldId id="305"/>
            <p14:sldId id="2147472985"/>
            <p14:sldId id="2147472986"/>
            <p14:sldId id="2147472987"/>
            <p14:sldId id="2147472988"/>
            <p14:sldId id="2147472989"/>
            <p14:sldId id="30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18">
          <p15:clr>
            <a:srgbClr val="A4A3A4"/>
          </p15:clr>
        </p15:guide>
        <p15:guide id="2" pos="748">
          <p15:clr>
            <a:srgbClr val="A4A3A4"/>
          </p15:clr>
        </p15:guide>
        <p15:guide id="3" pos="105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8295F"/>
    <a:srgbClr val="00B050"/>
    <a:srgbClr val="FF6B20"/>
    <a:srgbClr val="E46C0A"/>
    <a:srgbClr val="7030A0"/>
    <a:srgbClr val="FFEB99"/>
    <a:srgbClr val="F8F9FE"/>
    <a:srgbClr val="000000"/>
    <a:srgbClr val="34A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3244B7-19CF-44D7-A698-19F5996B0E4D}">
  <a:tblStyle styleId="{673244B7-19CF-44D7-A698-19F5996B0E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62" autoAdjust="0"/>
    <p:restoredTop sz="91508" autoAdjust="0"/>
  </p:normalViewPr>
  <p:slideViewPr>
    <p:cSldViewPr snapToGrid="0" showGuides="1">
      <p:cViewPr varScale="1">
        <p:scale>
          <a:sx n="61" d="100"/>
          <a:sy n="61" d="100"/>
        </p:scale>
        <p:origin x="330" y="90"/>
      </p:cViewPr>
      <p:guideLst>
        <p:guide orient="horz" pos="518"/>
        <p:guide pos="748"/>
        <p:guide pos="10523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91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;n">
            <a:extLst>
              <a:ext uri="{FF2B5EF4-FFF2-40B4-BE49-F238E27FC236}">
                <a16:creationId xmlns:a16="http://schemas.microsoft.com/office/drawing/2014/main" id="{3DE3696F-0790-5A6C-978B-5DA3EE9063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5" name="Google Shape;4;n">
            <a:extLst>
              <a:ext uri="{FF2B5EF4-FFF2-40B4-BE49-F238E27FC236}">
                <a16:creationId xmlns:a16="http://schemas.microsoft.com/office/drawing/2014/main" id="{0940E691-765E-69CC-91D0-5DE94E664D5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8114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>
            <a:extLst>
              <a:ext uri="{FF2B5EF4-FFF2-40B4-BE49-F238E27FC236}">
                <a16:creationId xmlns:a16="http://schemas.microsoft.com/office/drawing/2014/main" id="{F0239CB3-6ACB-28B0-A6BF-3744264A08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5123" name="Заметки 2">
            <a:extLst>
              <a:ext uri="{FF2B5EF4-FFF2-40B4-BE49-F238E27FC236}">
                <a16:creationId xmlns:a16="http://schemas.microsoft.com/office/drawing/2014/main" id="{B0ADCE4C-2E7A-A9D3-D858-4179D1EECD6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>
            <a:extLst>
              <a:ext uri="{FF2B5EF4-FFF2-40B4-BE49-F238E27FC236}">
                <a16:creationId xmlns:a16="http://schemas.microsoft.com/office/drawing/2014/main" id="{226E7E56-B1F0-E6A4-2226-0910A58380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  <p:sp>
        <p:nvSpPr>
          <p:cNvPr id="48131" name="Заметки 2">
            <a:extLst>
              <a:ext uri="{FF2B5EF4-FFF2-40B4-BE49-F238E27FC236}">
                <a16:creationId xmlns:a16="http://schemas.microsoft.com/office/drawing/2014/main" id="{6A00E639-5569-9A51-0652-9FD18D3D4B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SzPts val="1100"/>
              <a:buFont typeface="Arial" panose="020B0604020202020204" pitchFamily="34" charset="0"/>
              <a:buChar char="●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anchor="t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9FA780CA-B10F-83EF-8EDB-13B0A4AF35BD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EC4184CD-4F66-CCEC-47CB-1210A0347051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19D94721-9666-E7A9-5CC5-DE39FC2F4845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8AACE-3D95-438B-8E5A-E260ACAA7810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86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790EE71E-01C4-6522-75FE-E0B94BF53380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8E58544D-CD7F-05CE-BD13-225A5BC6D762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B76058A6-A6B1-57F0-1760-6BAB37A0918D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C2861-37A1-409F-9C01-68C17C058A31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685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178D4F2B-ADC6-E087-4BB6-E3DD06F13082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288E91C2-0AFD-6CA1-E4DE-110396251E96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FB9E6187-DEE1-8211-F880-461B8670514C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46562-96C5-4340-A30B-867C697861B0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524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F59EF9C0-7DA3-FC32-9CFC-B866E25F689F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F88F049C-D267-3A00-C7C0-8A2559B5F290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FB34B259-268B-F3A6-E493-F6890E467928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EC98C-0579-4209-A147-0AA7CB1F0BCA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157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83780320-96F8-B2A2-D370-06E1DC8CB1B2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92C767A0-3F70-DD21-C846-CF658C15B986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3E98F3DB-2864-5684-25CA-C33ADCD270B8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49759-E979-44FC-880D-55995780C481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71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9068A44D-D0EE-DC62-0B52-EA2E48C5CABE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EF64189E-7673-BF8D-020B-44B473177151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46ED3FD8-7578-3A69-00C9-CFD870354E96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0FB0F-7296-48B3-8956-283989236ECA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967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618B90CA-CD49-F665-068A-A18FEACD5D14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Google Shape;9;p1">
            <a:extLst>
              <a:ext uri="{FF2B5EF4-FFF2-40B4-BE49-F238E27FC236}">
                <a16:creationId xmlns:a16="http://schemas.microsoft.com/office/drawing/2014/main" id="{4081E4A4-BC7F-50F6-1424-226CB037285C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Google Shape;10;p1">
            <a:extLst>
              <a:ext uri="{FF2B5EF4-FFF2-40B4-BE49-F238E27FC236}">
                <a16:creationId xmlns:a16="http://schemas.microsoft.com/office/drawing/2014/main" id="{D2B49B45-1331-0313-8BD3-CFCDB7FE3D20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74A20-5239-48DD-AF3C-18A534EB4CF0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299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A890CD-094C-3A04-0D83-013F21D35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C18F5-DCD1-4652-AC0B-27A56AEC8F59}" type="datetimeFigureOut">
              <a:rPr lang="ru-RU" altLang="ru-RU"/>
              <a:pPr>
                <a:defRPr/>
              </a:pPr>
              <a:t>04.10.2025</a:t>
            </a:fld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B6C670-860A-77F8-C01F-613CFB2FCA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48B59F-3244-3E14-6A91-1E8AE6D58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71E2AC-5DC4-491C-8490-FDA0FDF301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486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Изображение выглядит как снимок экрана, текст, линия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C6AF6A-06A9-97A6-E3E9-14DD6BC4B10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18251488" cy="1026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Google Shape;6;p1">
            <a:extLst>
              <a:ext uri="{FF2B5EF4-FFF2-40B4-BE49-F238E27FC236}">
                <a16:creationId xmlns:a16="http://schemas.microsoft.com/office/drawing/2014/main" id="{4D392347-7FFA-9297-4EE8-98B2719BFB8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  <p:sp>
        <p:nvSpPr>
          <p:cNvPr id="1027" name="Google Shape;7;p1">
            <a:extLst>
              <a:ext uri="{FF2B5EF4-FFF2-40B4-BE49-F238E27FC236}">
                <a16:creationId xmlns:a16="http://schemas.microsoft.com/office/drawing/2014/main" id="{DF8045E6-4405-8474-B056-D7DF0B0998B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  <p:sp>
        <p:nvSpPr>
          <p:cNvPr id="1028" name="Google Shape;8;p1">
            <a:extLst>
              <a:ext uri="{FF2B5EF4-FFF2-40B4-BE49-F238E27FC236}">
                <a16:creationId xmlns:a16="http://schemas.microsoft.com/office/drawing/2014/main" id="{F444320A-FB11-143D-E437-1017221F511A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200">
                <a:solidFill>
                  <a:srgbClr val="888888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Google Shape;9;p1">
            <a:extLst>
              <a:ext uri="{FF2B5EF4-FFF2-40B4-BE49-F238E27FC236}">
                <a16:creationId xmlns:a16="http://schemas.microsoft.com/office/drawing/2014/main" id="{F5A60415-6C8C-9989-561E-5F487E4B8D7E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200">
                <a:solidFill>
                  <a:srgbClr val="888888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Google Shape;10;p1">
            <a:extLst>
              <a:ext uri="{FF2B5EF4-FFF2-40B4-BE49-F238E27FC236}">
                <a16:creationId xmlns:a16="http://schemas.microsoft.com/office/drawing/2014/main" id="{8B075C09-FF5E-3C62-243A-C6D006E9316B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49857956-59A3-4703-BB8A-60742B24CFA8}" type="slidenum">
              <a:rPr lang="en-US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022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9" descr="Изображение выглядит как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C524EE8-1E6E-C68E-DF2B-DEFFB95B1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" b="781"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4AD2121-EF23-7E16-C021-15191A24AF0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l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ru-RU" sz="2100" kern="0">
              <a:sym typeface="Arial"/>
            </a:endParaRPr>
          </a:p>
        </p:txBody>
      </p:sp>
      <p:sp>
        <p:nvSpPr>
          <p:cNvPr id="4100" name="TextBox 10">
            <a:extLst>
              <a:ext uri="{FF2B5EF4-FFF2-40B4-BE49-F238E27FC236}">
                <a16:creationId xmlns:a16="http://schemas.microsoft.com/office/drawing/2014/main" id="{251F21E7-319D-B12B-C6E1-A7E3D9EF7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275" y="3555162"/>
            <a:ext cx="15358382" cy="179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4800" dirty="0">
                <a:solidFill>
                  <a:srgbClr val="08295F"/>
                </a:solidFill>
                <a:latin typeface="Montserrat ExtraBold" panose="00000900000000000000" pitchFamily="2" charset="-52"/>
              </a:rPr>
              <a:t>Дашборд для мониторинга и управления плановыми показателями поликлиники</a:t>
            </a:r>
          </a:p>
        </p:txBody>
      </p:sp>
      <p:sp>
        <p:nvSpPr>
          <p:cNvPr id="4101" name="TextBox 12">
            <a:extLst>
              <a:ext uri="{FF2B5EF4-FFF2-40B4-BE49-F238E27FC236}">
                <a16:creationId xmlns:a16="http://schemas.microsoft.com/office/drawing/2014/main" id="{76344617-021F-505E-096D-98B15FE48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8493125"/>
            <a:ext cx="5386388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ru-RU" altLang="ru-RU" sz="2800">
                <a:solidFill>
                  <a:srgbClr val="08295F"/>
                </a:solidFill>
                <a:latin typeface="Montserrat SemiBold" panose="00000700000000000000" pitchFamily="2" charset="-52"/>
              </a:rPr>
              <a:t>Главный врач</a:t>
            </a:r>
            <a:endParaRPr lang="en-US" altLang="ru-RU" sz="2800">
              <a:solidFill>
                <a:srgbClr val="08295F"/>
              </a:solidFill>
              <a:latin typeface="Montserrat SemiBold" panose="00000700000000000000" pitchFamily="2" charset="-52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ru-RU" altLang="ru-RU" sz="2800">
                <a:solidFill>
                  <a:srgbClr val="08295F"/>
                </a:solidFill>
                <a:latin typeface="Montserrat SemiBold" panose="00000700000000000000" pitchFamily="2" charset="-52"/>
              </a:rPr>
              <a:t>Джикаева Елена Олеговна</a:t>
            </a:r>
          </a:p>
        </p:txBody>
      </p:sp>
      <p:grpSp>
        <p:nvGrpSpPr>
          <p:cNvPr id="4102" name="Группа 21">
            <a:extLst>
              <a:ext uri="{FF2B5EF4-FFF2-40B4-BE49-F238E27FC236}">
                <a16:creationId xmlns:a16="http://schemas.microsoft.com/office/drawing/2014/main" id="{1ED4039A-FF29-9C21-652C-2A2C69193368}"/>
              </a:ext>
            </a:extLst>
          </p:cNvPr>
          <p:cNvGrpSpPr>
            <a:grpSpLocks/>
          </p:cNvGrpSpPr>
          <p:nvPr/>
        </p:nvGrpSpPr>
        <p:grpSpPr bwMode="auto">
          <a:xfrm>
            <a:off x="1362075" y="631825"/>
            <a:ext cx="4846638" cy="795338"/>
            <a:chOff x="9740743" y="562146"/>
            <a:chExt cx="3640848" cy="597545"/>
          </a:xfrm>
        </p:grpSpPr>
        <p:pic>
          <p:nvPicPr>
            <p:cNvPr id="4104" name="Рисунок 8" descr="Изображение выглядит как Графика, графическая вставка, графический дизайн, мультфильм&#10;&#10;Автоматически созданное описание">
              <a:extLst>
                <a:ext uri="{FF2B5EF4-FFF2-40B4-BE49-F238E27FC236}">
                  <a16:creationId xmlns:a16="http://schemas.microsoft.com/office/drawing/2014/main" id="{45E094A0-49D9-E06B-82E4-FD7B161F0C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0743" y="562146"/>
              <a:ext cx="883943" cy="5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3">
              <a:extLst>
                <a:ext uri="{FF2B5EF4-FFF2-40B4-BE49-F238E27FC236}">
                  <a16:creationId xmlns:a16="http://schemas.microsoft.com/office/drawing/2014/main" id="{71ED13F9-C10B-5CD8-D7B5-0A39A36394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94002" y="658275"/>
              <a:ext cx="2687589" cy="405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2800">
                  <a:solidFill>
                    <a:srgbClr val="FE782B"/>
                  </a:solidFill>
                  <a:latin typeface="Montserrat Black" panose="00000A00000000000000" pitchFamily="2" charset="-52"/>
                </a:rPr>
                <a:t>ПОЛИКЛИНИКА</a:t>
              </a:r>
            </a:p>
          </p:txBody>
        </p:sp>
      </p:grpSp>
      <p:pic>
        <p:nvPicPr>
          <p:cNvPr id="4103" name="Рисунок 1" descr="Изображение выглядит как Шрифт, Графика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D22460-BE8B-124E-664B-AEE8F7618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9713" y="804863"/>
            <a:ext cx="19446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45818-1F66-0103-6F39-D6F452EA4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4">
            <a:extLst>
              <a:ext uri="{FF2B5EF4-FFF2-40B4-BE49-F238E27FC236}">
                <a16:creationId xmlns:a16="http://schemas.microsoft.com/office/drawing/2014/main" id="{1A424810-69DA-E5D0-5F6F-CAEA125B5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0935" y="295084"/>
            <a:ext cx="14953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2" charset="-52"/>
              </a:rPr>
              <a:t>Дашборд поликлиники</a:t>
            </a:r>
            <a:endParaRPr lang="ru-RU" altLang="ru-RU" sz="4000" dirty="0">
              <a:solidFill>
                <a:schemeClr val="bg2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00464-E148-F8A7-8941-E5C49084AD37}"/>
              </a:ext>
            </a:extLst>
          </p:cNvPr>
          <p:cNvSpPr txBox="1"/>
          <p:nvPr/>
        </p:nvSpPr>
        <p:spPr>
          <a:xfrm flipH="1">
            <a:off x="1500977" y="1726987"/>
            <a:ext cx="4584511" cy="72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000" b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Проблема: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294B8A-7BF4-3A9F-A9C0-6F82CCF127D0}"/>
              </a:ext>
            </a:extLst>
          </p:cNvPr>
          <p:cNvSpPr txBox="1"/>
          <p:nvPr/>
        </p:nvSpPr>
        <p:spPr>
          <a:xfrm>
            <a:off x="1500977" y="2704564"/>
            <a:ext cx="13775809" cy="5855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«Слепое управление» и «реактивный режим работы». 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Руководство поликлиники и заведующие отделениями не имеют оперативного, наглядного и целостного представления о выполнении плановых показателей (посещений, обращений, диспансеризации и т.д.) в разрезе отделений и конкретных врачей. Это приводит к: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Несвоевременному выявлению отставания: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 Проблемы обнаруживаются в конце отчетного периода, когда время для их исправления упущено.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Принятию решений на основе неполных данных: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 Невозможно объективно оценить нагрузку, распределить ресурсы или выявить «узкие места» в работе.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Низкой персональной ответственности: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 Врачи могут не осознавать своего вклада в общие показатели отделения и поликлиники.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Ручной и трудозатратной подготовке отчетности: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 Требуется постоянный сбор и сверка данных из множества таблиц (как в предоставленном файле), что отнимает время и чревато ошибками.</a:t>
            </a:r>
          </a:p>
        </p:txBody>
      </p:sp>
    </p:spTree>
    <p:extLst>
      <p:ext uri="{BB962C8B-B14F-4D97-AF65-F5344CB8AC3E}">
        <p14:creationId xmlns:p14="http://schemas.microsoft.com/office/powerpoint/2010/main" val="14638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2EC6D-61EB-A51F-8BBE-AF23B7CFB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4">
            <a:extLst>
              <a:ext uri="{FF2B5EF4-FFF2-40B4-BE49-F238E27FC236}">
                <a16:creationId xmlns:a16="http://schemas.microsoft.com/office/drawing/2014/main" id="{92E3B93E-0238-D9E6-C341-05000FE8F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0935" y="295084"/>
            <a:ext cx="14953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2" charset="-52"/>
              </a:rPr>
              <a:t>Дашборд поликлиники</a:t>
            </a:r>
            <a:endParaRPr lang="ru-RU" altLang="ru-RU" sz="4000" dirty="0">
              <a:solidFill>
                <a:schemeClr val="bg2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EA2353-0E19-06E1-29BA-AF564CFA0627}"/>
              </a:ext>
            </a:extLst>
          </p:cNvPr>
          <p:cNvSpPr txBox="1"/>
          <p:nvPr/>
        </p:nvSpPr>
        <p:spPr>
          <a:xfrm flipH="1">
            <a:off x="1500977" y="1726987"/>
            <a:ext cx="4584511" cy="72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000" b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Цель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4EA9F9-CCCE-81A5-3A6A-4F6A8A936FD3}"/>
              </a:ext>
            </a:extLst>
          </p:cNvPr>
          <p:cNvSpPr txBox="1"/>
          <p:nvPr/>
        </p:nvSpPr>
        <p:spPr>
          <a:xfrm>
            <a:off x="1500977" y="2704564"/>
            <a:ext cx="1377580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Создать единый, автоматизированный и интуитивно понятный инструмент визуализации данных (дашборд)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, который предоставит руководству поликлиники возможность в режиме, близком к реальному времени, отслеживать ключевые показатели эффективности (KPI) для: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Оперативного контроля: Быстрого выявления отстающих отделений и врачей.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Аналитики и планирования: Анализа трендов, распределения нагрузки и корректировки планов.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Повышения прозрачности и ответственности: Каждый сотрудник видит свой вклад в общий результат.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endParaRPr lang="ru-RU" sz="2400" b="0" i="0" dirty="0">
              <a:solidFill>
                <a:srgbClr val="0F1115"/>
              </a:solidFill>
              <a:effectLst/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98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B2E54-C12A-C6D4-7C5A-05D364175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4">
            <a:extLst>
              <a:ext uri="{FF2B5EF4-FFF2-40B4-BE49-F238E27FC236}">
                <a16:creationId xmlns:a16="http://schemas.microsoft.com/office/drawing/2014/main" id="{AFC1B3A2-EC67-F718-C9CE-87A958D22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0935" y="295084"/>
            <a:ext cx="14953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2" charset="-52"/>
              </a:rPr>
              <a:t>Дашборд поликлиники</a:t>
            </a:r>
            <a:endParaRPr lang="ru-RU" altLang="ru-RU" sz="4000" dirty="0">
              <a:solidFill>
                <a:schemeClr val="bg2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19B3A3-44ED-0DB3-0714-0967D33649B9}"/>
              </a:ext>
            </a:extLst>
          </p:cNvPr>
          <p:cNvSpPr txBox="1"/>
          <p:nvPr/>
        </p:nvSpPr>
        <p:spPr>
          <a:xfrm flipH="1">
            <a:off x="1500977" y="1726987"/>
            <a:ext cx="4584511" cy="72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000" b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Решение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783346-B192-BB9E-422F-943E4BE157E5}"/>
              </a:ext>
            </a:extLst>
          </p:cNvPr>
          <p:cNvSpPr txBox="1"/>
          <p:nvPr/>
        </p:nvSpPr>
        <p:spPr>
          <a:xfrm>
            <a:off x="1500977" y="2594205"/>
            <a:ext cx="16298292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Разработка интерактивного дашборда, который будет агрегировать данные из различных источников (включая данные, подобные представленным в Excel-файле) и визуализировать их в виде: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Общеполиклинические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 KPI: Сводные цифры по всем терапевтическим и профильным отделениям (обращения, диспансерное наблюдение, диспансеризация и пр.) с динамикой и процентом выполнения.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Детализация по отделениям: Возможность «детализировать» (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drill-down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) сводные цифры до уровня конкретного терапевтического отделения (1-6 ТО), хирургии, офтальмологии, ЛОР, неврологии и т.д.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Детализация до уровня врача: Отслеживание плана и факта по каждому врачу, расчет процента выполнения и остатка до плана.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Система цветовых индикаторов (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Traffic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Lights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): Автоматическое выделение цветом (зеленый/желтый/красный) показателей, которые соответствуют плану, требуют внимания или критически отстают.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Фильтры и срезы: Возможность фильтровать данные по периоду (сентябрь 2025 г.), отделению, конкретному врачу или типу услуги (например, посмотреть только диспансеризацию).</a:t>
            </a:r>
          </a:p>
        </p:txBody>
      </p:sp>
    </p:spTree>
    <p:extLst>
      <p:ext uri="{BB962C8B-B14F-4D97-AF65-F5344CB8AC3E}">
        <p14:creationId xmlns:p14="http://schemas.microsoft.com/office/powerpoint/2010/main" val="131334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7BC2-FC54-1EDF-453F-75EC600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4">
            <a:extLst>
              <a:ext uri="{FF2B5EF4-FFF2-40B4-BE49-F238E27FC236}">
                <a16:creationId xmlns:a16="http://schemas.microsoft.com/office/drawing/2014/main" id="{3D0D4C8D-37C1-3868-573D-3FA7E0DF6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0935" y="295084"/>
            <a:ext cx="14953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2" charset="-52"/>
              </a:rPr>
              <a:t>Дашборд поликлиники</a:t>
            </a:r>
            <a:endParaRPr lang="ru-RU" altLang="ru-RU" sz="4000" dirty="0">
              <a:solidFill>
                <a:schemeClr val="bg2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09326-F227-02A7-A1F9-DEF3809F605B}"/>
              </a:ext>
            </a:extLst>
          </p:cNvPr>
          <p:cNvSpPr txBox="1"/>
          <p:nvPr/>
        </p:nvSpPr>
        <p:spPr>
          <a:xfrm flipH="1">
            <a:off x="1500977" y="1726987"/>
            <a:ext cx="4584511" cy="72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000" b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Решение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79B7D7-25F2-EED8-9AD1-639FD1195ACB}"/>
              </a:ext>
            </a:extLst>
          </p:cNvPr>
          <p:cNvSpPr txBox="1"/>
          <p:nvPr/>
        </p:nvSpPr>
        <p:spPr>
          <a:xfrm>
            <a:off x="1500977" y="2594205"/>
            <a:ext cx="16298292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Разработка интерактивного дашборда, который будет агрегировать данные из различных источников (включая данные, подобные представленным в Excel-файле) и визуализировать их в виде: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Общеполиклинические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 KPI: Сводные цифры по всем терапевтическим и профильным отделениям (обращения, диспансерное наблюдение, диспансеризация и пр.) с динамикой и процентом выполнения.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Детализация по отделениям: Возможность «детализировать» (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drill-down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) сводные цифры до уровня конкретного терапевтического отделения (1-6 ТО), хирургии, офтальмологии, ЛОР, неврологии и т.д.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Детализация до уровня врача: Отслеживание плана и факта по каждому врачу, расчет процента выполнения и остатка до плана.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Система цветовых индикаторов (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Traffic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 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Lights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): Автоматическое выделение цветом (зеленый/желтый/красный) показателей, которые соответствуют плану, требуют внимания или критически отстают.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Фильтры и срезы: Возможность фильтровать данные по периоду (сентябрь 2025 г.), отделению, конкретному врачу или типу услуги (например, посмотреть только диспансеризацию).</a:t>
            </a:r>
          </a:p>
        </p:txBody>
      </p:sp>
    </p:spTree>
    <p:extLst>
      <p:ext uri="{BB962C8B-B14F-4D97-AF65-F5344CB8AC3E}">
        <p14:creationId xmlns:p14="http://schemas.microsoft.com/office/powerpoint/2010/main" val="305303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E2957-53A1-86E5-3EFA-F658F6EA4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4">
            <a:extLst>
              <a:ext uri="{FF2B5EF4-FFF2-40B4-BE49-F238E27FC236}">
                <a16:creationId xmlns:a16="http://schemas.microsoft.com/office/drawing/2014/main" id="{A08DECFF-F711-8B46-3E9A-227DB6950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0935" y="295084"/>
            <a:ext cx="14953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Montserrat SemiBold" panose="00000700000000000000" pitchFamily="2" charset="-52"/>
              </a:rPr>
              <a:t>Дашборд поликлиники</a:t>
            </a:r>
            <a:endParaRPr lang="ru-RU" altLang="ru-RU" sz="4000" dirty="0">
              <a:solidFill>
                <a:schemeClr val="bg2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8D81FE-BF41-EFAF-280B-F852B927C20F}"/>
              </a:ext>
            </a:extLst>
          </p:cNvPr>
          <p:cNvSpPr txBox="1"/>
          <p:nvPr/>
        </p:nvSpPr>
        <p:spPr>
          <a:xfrm flipH="1">
            <a:off x="1500977" y="1726987"/>
            <a:ext cx="4584511" cy="72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4000" b="1" dirty="0">
                <a:solidFill>
                  <a:srgbClr val="C00000"/>
                </a:solidFill>
                <a:latin typeface="Montserrat SemiBold" panose="00000700000000000000" pitchFamily="2" charset="-52"/>
              </a:rPr>
              <a:t>Результат</a:t>
            </a:r>
            <a:endParaRPr lang="ru-RU" sz="4000" b="1" dirty="0">
              <a:solidFill>
                <a:schemeClr val="bg2">
                  <a:lumMod val="50000"/>
                </a:schemeClr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03D8F-33C4-8603-65DA-D234E7DE4211}"/>
              </a:ext>
            </a:extLst>
          </p:cNvPr>
          <p:cNvSpPr txBox="1"/>
          <p:nvPr/>
        </p:nvSpPr>
        <p:spPr>
          <a:xfrm>
            <a:off x="1500977" y="2609971"/>
            <a:ext cx="1577803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Повышение оперативности управления: 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Руководство получает «пульт управления» поликлиникой и может принимать решения на основе актуальных данных, а не по итогам месяца.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Проактивное управление: Заведующие отделениями могут заранее видеть риски срыва плана и предпринимать корректирующие действия (перераспределение нагрузки, организация работы).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Снижение трудозатрат на отчетность: Автоматизация сбора и визуализации данных освобождает время медицинского персонала от рутинной работы с таблицами.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Прозрачность и мотивация: Создается понятная и объективная система оценки работы как отделений, так и каждого врача, что способствует здоровой конкуренции и повышению ответственности.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F1115"/>
                </a:solidFill>
                <a:effectLst/>
                <a:latin typeface="Montserrat" panose="00000500000000000000" pitchFamily="2" charset="-52"/>
              </a:rPr>
              <a:t>Обоснованное планирование: Накопленная статистика и анализ данных на дашборде позволяют более точно формировать планы на следующие периоды.</a:t>
            </a:r>
          </a:p>
        </p:txBody>
      </p:sp>
    </p:spTree>
    <p:extLst>
      <p:ext uri="{BB962C8B-B14F-4D97-AF65-F5344CB8AC3E}">
        <p14:creationId xmlns:p14="http://schemas.microsoft.com/office/powerpoint/2010/main" val="158472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2">
            <a:extLst>
              <a:ext uri="{FF2B5EF4-FFF2-40B4-BE49-F238E27FC236}">
                <a16:creationId xmlns:a16="http://schemas.microsoft.com/office/drawing/2014/main" id="{25AF1BB4-02D5-2FE1-7D6D-C07BBC410289}"/>
              </a:ext>
            </a:extLst>
          </p:cNvPr>
          <p:cNvSpPr/>
          <p:nvPr/>
        </p:nvSpPr>
        <p:spPr>
          <a:xfrm>
            <a:off x="9244013" y="1560513"/>
            <a:ext cx="9144000" cy="87344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47" tIns="68573" rIns="137147" bIns="68573" anchor="ctr"/>
          <a:lstStyle/>
          <a:p>
            <a:pPr algn="ctr" defTabSz="1371464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endParaRPr lang="es-ES" sz="2400">
              <a:solidFill>
                <a:srgbClr val="F7F9F9"/>
              </a:solidFill>
              <a:sym typeface="Arial"/>
            </a:endParaRPr>
          </a:p>
        </p:txBody>
      </p:sp>
      <p:sp>
        <p:nvSpPr>
          <p:cNvPr id="47107" name="Rectangle 27">
            <a:extLst>
              <a:ext uri="{FF2B5EF4-FFF2-40B4-BE49-F238E27FC236}">
                <a16:creationId xmlns:a16="http://schemas.microsoft.com/office/drawing/2014/main" id="{1D8A5C6D-1A67-9A18-3645-59734F731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9163" y="2720975"/>
            <a:ext cx="838993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47" tIns="68573" rIns="137147" bIns="68573">
            <a:spAutoFit/>
          </a:bodyPr>
          <a:lstStyle>
            <a:lvl1pPr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</a:pPr>
            <a:r>
              <a:rPr lang="ru-RU" altLang="ru-RU" sz="4800">
                <a:solidFill>
                  <a:srgbClr val="F7F9F9"/>
                </a:solidFill>
                <a:latin typeface="Montserrat SemiBold" panose="00000700000000000000" pitchFamily="2" charset="-52"/>
              </a:rPr>
              <a:t>Мы в социальных сетях:</a:t>
            </a:r>
            <a:endParaRPr lang="en-US" altLang="ru-RU" sz="4800">
              <a:solidFill>
                <a:srgbClr val="F7F9F9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47108" name="Rectangle 27">
            <a:extLst>
              <a:ext uri="{FF2B5EF4-FFF2-40B4-BE49-F238E27FC236}">
                <a16:creationId xmlns:a16="http://schemas.microsoft.com/office/drawing/2014/main" id="{42426CA7-D0A4-4B40-164D-9C21EF9B2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1889125"/>
            <a:ext cx="62452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47" tIns="68573" rIns="137147" bIns="68573">
            <a:spAutoFit/>
          </a:bodyPr>
          <a:lstStyle>
            <a:lvl1pPr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</a:pPr>
            <a:endParaRPr lang="ru-RU" altLang="ru-RU" sz="3200">
              <a:solidFill>
                <a:srgbClr val="011627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buClrTx/>
            </a:pPr>
            <a:r>
              <a:rPr lang="en-US" altLang="ru-RU" sz="3200" b="1">
                <a:solidFill>
                  <a:srgbClr val="011627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7109" name="Rectangle 26">
            <a:extLst>
              <a:ext uri="{FF2B5EF4-FFF2-40B4-BE49-F238E27FC236}">
                <a16:creationId xmlns:a16="http://schemas.microsoft.com/office/drawing/2014/main" id="{063E11CC-9EC8-1D2E-4935-104ABF566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8951913"/>
            <a:ext cx="8582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47" tIns="68573" rIns="137147" bIns="68573">
            <a:spAutoFit/>
          </a:bodyPr>
          <a:lstStyle>
            <a:lvl1pPr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411288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41128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</a:pPr>
            <a:r>
              <a:rPr lang="ru-RU" altLang="ru-RU" sz="1700">
                <a:solidFill>
                  <a:srgbClr val="1A4B7F"/>
                </a:solidFill>
                <a:latin typeface="Montserrat Medium" panose="00000600000000000000" pitchFamily="2" charset="-52"/>
              </a:rPr>
              <a:t>Государственное бюджетное учреждение здравоохранения </a:t>
            </a:r>
          </a:p>
          <a:p>
            <a:pPr algn="ctr" eaLnBrk="1" hangingPunct="1">
              <a:buClrTx/>
            </a:pPr>
            <a:r>
              <a:rPr lang="ru-RU" altLang="ru-RU" sz="1700">
                <a:solidFill>
                  <a:srgbClr val="1A4B7F"/>
                </a:solidFill>
                <a:latin typeface="Montserrat Medium" panose="00000600000000000000" pitchFamily="2" charset="-52"/>
              </a:rPr>
              <a:t>Республики Башкортостан Поликлиника № 50 города Уфа</a:t>
            </a:r>
          </a:p>
          <a:p>
            <a:pPr algn="ctr" eaLnBrk="1" hangingPunct="1">
              <a:buClrTx/>
            </a:pPr>
            <a:endParaRPr lang="ru-RU" altLang="ru-RU" sz="1200">
              <a:solidFill>
                <a:srgbClr val="1A4B7F"/>
              </a:solidFill>
              <a:latin typeface="Montserrat Medium" panose="00000600000000000000" pitchFamily="2" charset="-52"/>
            </a:endParaRPr>
          </a:p>
          <a:p>
            <a:pPr algn="ctr" eaLnBrk="1" hangingPunct="1">
              <a:buClrTx/>
            </a:pPr>
            <a:r>
              <a:rPr lang="en-US" altLang="ru-RU" sz="1700">
                <a:solidFill>
                  <a:srgbClr val="1A4B7F"/>
                </a:solidFill>
                <a:latin typeface="Montserrat Medium" panose="00000600000000000000" pitchFamily="2" charset="-52"/>
              </a:rPr>
              <a:t>https://polik50-ufa.ru/</a:t>
            </a:r>
            <a:endParaRPr lang="ru-RU" altLang="ru-RU" sz="1700">
              <a:solidFill>
                <a:srgbClr val="1A4B7F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47110" name="Прямоугольник 7">
            <a:extLst>
              <a:ext uri="{FF2B5EF4-FFF2-40B4-BE49-F238E27FC236}">
                <a16:creationId xmlns:a16="http://schemas.microsoft.com/office/drawing/2014/main" id="{05A0A357-C28C-9710-3035-0FD8CA43F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75" y="347663"/>
            <a:ext cx="8583613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47" tIns="68573" rIns="137147" bIns="68573">
            <a:spAutoFit/>
          </a:bodyPr>
          <a:lstStyle>
            <a:lvl1pPr defTabSz="1370013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370013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370013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370013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370013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37001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37001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37001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37001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</a:pPr>
            <a:r>
              <a:rPr lang="ru-RU" altLang="ru-RU" sz="4800" i="1">
                <a:solidFill>
                  <a:srgbClr val="1A4B7F"/>
                </a:solidFill>
                <a:latin typeface="Montserrat SemiBold" panose="00000700000000000000" pitchFamily="2" charset="-52"/>
              </a:rPr>
              <a:t>Благодарю за внимание</a:t>
            </a:r>
          </a:p>
        </p:txBody>
      </p:sp>
      <p:pic>
        <p:nvPicPr>
          <p:cNvPr id="47111" name="Picture 2">
            <a:extLst>
              <a:ext uri="{FF2B5EF4-FFF2-40B4-BE49-F238E27FC236}">
                <a16:creationId xmlns:a16="http://schemas.microsoft.com/office/drawing/2014/main" id="{7F8FE357-5E1E-5357-AE7C-F6B7D7E80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163" y="4827588"/>
            <a:ext cx="2520950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2" name="Picture 3">
            <a:extLst>
              <a:ext uri="{FF2B5EF4-FFF2-40B4-BE49-F238E27FC236}">
                <a16:creationId xmlns:a16="http://schemas.microsoft.com/office/drawing/2014/main" id="{0BD23BF6-DDDF-F5BC-B390-0FADF1EBE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5850" y="4835525"/>
            <a:ext cx="2600325" cy="251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3" name="Picture 4">
            <a:extLst>
              <a:ext uri="{FF2B5EF4-FFF2-40B4-BE49-F238E27FC236}">
                <a16:creationId xmlns:a16="http://schemas.microsoft.com/office/drawing/2014/main" id="{140BF57E-5C3E-381D-0979-7F4976D7B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6200" y="4835525"/>
            <a:ext cx="2628900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4" name="Рисунок 11" descr="Изображение выглядит как Графика, графическая вставка, графический дизайн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918DED4E-BE3C-8587-BB02-92CE44006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838450"/>
            <a:ext cx="396875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5" name="TextBox 12">
            <a:extLst>
              <a:ext uri="{FF2B5EF4-FFF2-40B4-BE49-F238E27FC236}">
                <a16:creationId xmlns:a16="http://schemas.microsoft.com/office/drawing/2014/main" id="{54B76FE2-AF1E-DEC1-6D51-95A09BE49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013" y="5884863"/>
            <a:ext cx="56261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800">
                <a:solidFill>
                  <a:srgbClr val="FE782B"/>
                </a:solidFill>
                <a:latin typeface="Montserrat Black" panose="00000A00000000000000" pitchFamily="2" charset="-52"/>
              </a:rPr>
              <a:t>ПОЛИКЛИНИКА</a:t>
            </a:r>
          </a:p>
        </p:txBody>
      </p:sp>
    </p:spTree>
    <p:extLst>
      <p:ext uri="{BB962C8B-B14F-4D97-AF65-F5344CB8AC3E}">
        <p14:creationId xmlns:p14="http://schemas.microsoft.com/office/powerpoint/2010/main" val="1284777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21227</TotalTime>
  <Words>708</Words>
  <Application>Microsoft Office PowerPoint</Application>
  <PresentationFormat>Произвольный</PresentationFormat>
  <Paragraphs>49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Montserrat Medium</vt:lpstr>
      <vt:lpstr>Montserrat ExtraBold</vt:lpstr>
      <vt:lpstr>Century Gothic</vt:lpstr>
      <vt:lpstr>Arial</vt:lpstr>
      <vt:lpstr>Montserrat Black</vt:lpstr>
      <vt:lpstr>Montserrat SemiBold</vt:lpstr>
      <vt:lpstr>Calibri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ZavOMO</dc:creator>
  <cp:lastModifiedBy>User</cp:lastModifiedBy>
  <cp:revision>380</cp:revision>
  <dcterms:modified xsi:type="dcterms:W3CDTF">2025-10-04T22:06:34Z</dcterms:modified>
</cp:coreProperties>
</file>